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7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553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8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722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548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724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1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2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4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0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4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6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7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97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63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F866-A344-4F77-91CB-FADAEDDEED5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369FF3-0656-4213-BA47-53C6BE8A6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35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BE76B-41EF-4373-AB40-1197B3F3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35" y="131299"/>
            <a:ext cx="3739921" cy="684628"/>
          </a:xfrm>
        </p:spPr>
        <p:txBody>
          <a:bodyPr/>
          <a:lstStyle/>
          <a:p>
            <a:r>
              <a:rPr lang="ru-RU" dirty="0"/>
              <a:t>Разбор заданий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48D1040-7A12-4AD3-A829-44BE5C81080A}"/>
                  </a:ext>
                </a:extLst>
              </p:cNvPr>
              <p:cNvSpPr/>
              <p:nvPr/>
            </p:nvSpPr>
            <p:spPr>
              <a:xfrm>
                <a:off x="375136" y="815927"/>
                <a:ext cx="9809872" cy="1351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32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Найдите наибольшее значение функции </a:t>
                </a:r>
                <a:endParaRPr lang="ru-RU" sz="32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ru-RU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+11</m:t>
                              </m:r>
                            </m:e>
                          </m:d>
                        </m:e>
                        <m:sup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sup>
                      </m:sSup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−12</m:t>
                      </m:r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ru-RU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на отрезке 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−10,5;0</m:t>
                          </m:r>
                        </m:e>
                      </m:d>
                    </m:oMath>
                  </m:oMathPara>
                </a14:m>
                <a:endParaRPr lang="ru-RU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48D1040-7A12-4AD3-A829-44BE5C8108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6" y="815927"/>
                <a:ext cx="9809872" cy="1351396"/>
              </a:xfrm>
              <a:prstGeom prst="rect">
                <a:avLst/>
              </a:prstGeom>
              <a:blipFill>
                <a:blip r:embed="rId2"/>
                <a:stretch>
                  <a:fillRect l="-1616" t="-63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2E097D1-5F59-47BB-AAEE-819A572C9DC5}"/>
                  </a:ext>
                </a:extLst>
              </p:cNvPr>
              <p:cNvSpPr/>
              <p:nvPr/>
            </p:nvSpPr>
            <p:spPr>
              <a:xfrm>
                <a:off x="0" y="2266557"/>
                <a:ext cx="103913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Упростим функцию </m:t>
                      </m:r>
                      <m:r>
                        <a:rPr lang="ru-RU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40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e>
                          </m:d>
                        </m:e>
                        <m:sup>
                          <m:r>
                            <a:rPr lang="ru-RU" sz="24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ru-RU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ru-RU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ru-RU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40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+11</m:t>
                          </m:r>
                        </m:e>
                      </m:d>
                      <m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ru-RU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2E097D1-5F59-47BB-AAEE-819A572C9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66557"/>
                <a:ext cx="10391338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245A07A4-1A05-4404-A3FA-971C236E5D97}"/>
                  </a:ext>
                </a:extLst>
              </p:cNvPr>
              <p:cNvSpPr/>
              <p:nvPr/>
            </p:nvSpPr>
            <p:spPr>
              <a:xfrm>
                <a:off x="724899" y="3039259"/>
                <a:ext cx="4045210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</m:t>
                          </m:r>
                        </m:sup>
                      </m:sSup>
                      <m:r>
                        <a:rPr lang="ru-RU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+11</m:t>
                          </m:r>
                        </m:den>
                      </m:f>
                      <m:r>
                        <a:rPr lang="ru-RU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4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+11</m:t>
                              </m:r>
                            </m:e>
                          </m:d>
                        </m:e>
                        <m:sup>
                          <m: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</m:t>
                          </m:r>
                        </m:sup>
                      </m:sSup>
                      <m:r>
                        <a:rPr lang="ru-RU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245A07A4-1A05-4404-A3FA-971C236E5D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99" y="3039259"/>
                <a:ext cx="4045210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67A9CD6B-5F43-4B10-BC91-47BC866C9476}"/>
                  </a:ext>
                </a:extLst>
              </p:cNvPr>
              <p:cNvSpPr/>
              <p:nvPr/>
            </p:nvSpPr>
            <p:spPr>
              <a:xfrm>
                <a:off x="895028" y="4178852"/>
                <a:ext cx="2432333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4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+11</m:t>
                          </m:r>
                        </m:den>
                      </m:f>
                      <m:r>
                        <a:rPr lang="ru-RU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ru-RU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67A9CD6B-5F43-4B10-BC91-47BC866C9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28" y="4178852"/>
                <a:ext cx="2432333" cy="7923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771107F-8F00-4195-A9A6-D3595D3A50CC}"/>
                  </a:ext>
                </a:extLst>
              </p:cNvPr>
              <p:cNvSpPr/>
              <p:nvPr/>
            </p:nvSpPr>
            <p:spPr>
              <a:xfrm>
                <a:off x="724899" y="5329245"/>
                <a:ext cx="2942087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12−12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−132</m:t>
                          </m:r>
                        </m:num>
                        <m:den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+11</m:t>
                          </m:r>
                        </m:den>
                      </m:f>
                      <m:r>
                        <a:rPr lang="ru-RU" sz="240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771107F-8F00-4195-A9A6-D3595D3A50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99" y="5329245"/>
                <a:ext cx="2942087" cy="7923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F18D3F81-0D79-4322-94ED-67FF1F7CFE4F}"/>
                  </a:ext>
                </a:extLst>
              </p:cNvPr>
              <p:cNvSpPr/>
              <p:nvPr/>
            </p:nvSpPr>
            <p:spPr>
              <a:xfrm>
                <a:off x="5463013" y="3248659"/>
                <a:ext cx="31852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>
                          <a:latin typeface="Cambria Math" panose="02040503050406030204" pitchFamily="18" charset="0"/>
                        </a:rPr>
                        <m:t>=120, 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>
                          <a:latin typeface="Cambria Math" panose="02040503050406030204" pitchFamily="18" charset="0"/>
                        </a:rPr>
                        <m:t>=−10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F18D3F81-0D79-4322-94ED-67FF1F7CFE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013" y="3248659"/>
                <a:ext cx="318529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C5EC770-5919-487E-B9D8-D9F748B3343B}"/>
                  </a:ext>
                </a:extLst>
              </p:cNvPr>
              <p:cNvSpPr/>
              <p:nvPr/>
            </p:nvSpPr>
            <p:spPr>
              <a:xfrm>
                <a:off x="3981156" y="4470080"/>
                <a:ext cx="65483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ru-RU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ru-RU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ru-RU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−10+11</m:t>
                              </m:r>
                            </m:e>
                          </m:d>
                        </m:e>
                        <m:sup>
                          <m:r>
                            <a:rPr lang="ru-RU" sz="24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ru-RU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−12∗</m:t>
                      </m:r>
                      <m:d>
                        <m:dPr>
                          <m:ctrlPr>
                            <a:rPr lang="ru-RU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d>
                      <m:r>
                        <a:rPr lang="ru-RU" sz="24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=120</m:t>
                      </m:r>
                    </m:oMath>
                  </m:oMathPara>
                </a14:m>
                <a:endParaRPr lang="ru-RU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CC5EC770-5919-487E-B9D8-D9F748B334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156" y="4470080"/>
                <a:ext cx="6548331" cy="461665"/>
              </a:xfrm>
              <a:prstGeom prst="rect">
                <a:avLst/>
              </a:prstGeom>
              <a:blipFill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DBD604C3-CF9B-4745-BD97-E269F1A072B6}"/>
              </a:ext>
            </a:extLst>
          </p:cNvPr>
          <p:cNvSpPr txBox="1"/>
          <p:nvPr/>
        </p:nvSpPr>
        <p:spPr>
          <a:xfrm>
            <a:off x="5346436" y="5691501"/>
            <a:ext cx="3418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Ответ: 120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FBD48724-B561-47C1-B653-2BE2180AA437}"/>
                  </a:ext>
                </a:extLst>
              </p:cNvPr>
              <p:cNvSpPr/>
              <p:nvPr/>
            </p:nvSpPr>
            <p:spPr>
              <a:xfrm>
                <a:off x="9523769" y="74140"/>
                <a:ext cx="266823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4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ru-RU" sz="40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ru-RU" sz="400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ru-RU" sz="4000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ru-RU" sz="4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</m:t>
                          </m:r>
                        </m:sup>
                      </m:sSup>
                      <m:r>
                        <a:rPr lang="ru-RU" sz="400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FBD48724-B561-47C1-B653-2BE2180AA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3769" y="74140"/>
                <a:ext cx="2668231" cy="12488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6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49D3CD-EFFC-4460-9BAA-DF14583E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77" y="28085"/>
            <a:ext cx="3936869" cy="712763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Разбор заданий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5449578-4C4E-4EAF-8435-D0E09836AA30}"/>
              </a:ext>
            </a:extLst>
          </p:cNvPr>
          <p:cNvSpPr/>
          <p:nvPr/>
        </p:nvSpPr>
        <p:spPr>
          <a:xfrm>
            <a:off x="353777" y="740848"/>
            <a:ext cx="90856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Митя, Артем, Паша и Женя учредили компанию с уставным капиталом 200000 рублей. Митя внес 18% уставного капитала, Артем  — 60000 рублей, Паша  — 0,18 уставного капитала, а оставшуюся часть капитала внес Женя. Учредители договорились делить ежегодную прибыль пропорционально внесенному в уставной капитал вкладу. Какая сумма от прибыли 1100000 рублей причитается Жене? Ответ дайте в рублях.</a:t>
            </a:r>
            <a:endParaRPr lang="ru-RU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9B75AB-18B7-40A3-BCFA-A3F70815728F}"/>
              </a:ext>
            </a:extLst>
          </p:cNvPr>
          <p:cNvSpPr txBox="1"/>
          <p:nvPr/>
        </p:nvSpPr>
        <p:spPr>
          <a:xfrm>
            <a:off x="492368" y="2967335"/>
            <a:ext cx="215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Артем внес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87DD80B5-F876-420D-8492-557341B26B27}"/>
                  </a:ext>
                </a:extLst>
              </p:cNvPr>
              <p:cNvSpPr/>
              <p:nvPr/>
            </p:nvSpPr>
            <p:spPr>
              <a:xfrm>
                <a:off x="2295118" y="2777366"/>
                <a:ext cx="6532558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latin typeface="Cambria Math" panose="02040503050406030204" pitchFamily="18" charset="0"/>
                          </a:rPr>
                          <m:t>60000</m:t>
                        </m:r>
                      </m:num>
                      <m:den>
                        <m:r>
                          <a:rPr lang="ru-RU" sz="2800">
                            <a:latin typeface="Cambria Math" panose="02040503050406030204" pitchFamily="18" charset="0"/>
                          </a:rPr>
                          <m:t>200000</m:t>
                        </m:r>
                      </m:den>
                    </m:f>
                    <m:r>
                      <a:rPr lang="ru-RU" sz="2800">
                        <a:latin typeface="Cambria Math" panose="02040503050406030204" pitchFamily="18" charset="0"/>
                      </a:rPr>
                      <m:t>∗100%=30%</m:t>
                    </m:r>
                  </m:oMath>
                </a14:m>
                <a:r>
                  <a:rPr lang="ru-RU" sz="2800" dirty="0"/>
                  <a:t> </a:t>
                </a:r>
                <a:r>
                  <a:rPr lang="ru-RU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уставного капитала.</a:t>
                </a: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87DD80B5-F876-420D-8492-557341B26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118" y="2777366"/>
                <a:ext cx="6532558" cy="704295"/>
              </a:xfrm>
              <a:prstGeom prst="rect">
                <a:avLst/>
              </a:prstGeom>
              <a:blipFill>
                <a:blip r:embed="rId2"/>
                <a:stretch>
                  <a:fillRect b="-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5C9512C-EDC7-4660-8B5D-D85C32EC86B1}"/>
                  </a:ext>
                </a:extLst>
              </p:cNvPr>
              <p:cNvSpPr/>
              <p:nvPr/>
            </p:nvSpPr>
            <p:spPr>
              <a:xfrm>
                <a:off x="276007" y="3769156"/>
                <a:ext cx="92411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Тогда Женя внес </m:t>
                      </m:r>
                      <m:r>
                        <a:rPr lang="ru-RU" sz="2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100−18−18−30=34%</m:t>
                      </m:r>
                      <m:r>
                        <a:rPr lang="ru-RU" sz="2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уставного капитала.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5C9512C-EDC7-4660-8B5D-D85C32EC86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07" y="3769156"/>
                <a:ext cx="9241184" cy="461665"/>
              </a:xfrm>
              <a:prstGeom prst="rect">
                <a:avLst/>
              </a:prstGeom>
              <a:blipFill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26E9E76-A3F5-4E03-8CBE-3ABCA87EE5E3}"/>
              </a:ext>
            </a:extLst>
          </p:cNvPr>
          <p:cNvSpPr txBox="1"/>
          <p:nvPr/>
        </p:nvSpPr>
        <p:spPr>
          <a:xfrm>
            <a:off x="353777" y="4532384"/>
            <a:ext cx="865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Таким образом от прибыли 1100000 Жене причитается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3F3C291B-97EE-462B-9235-F71B47E866FB}"/>
                  </a:ext>
                </a:extLst>
              </p:cNvPr>
              <p:cNvSpPr/>
              <p:nvPr/>
            </p:nvSpPr>
            <p:spPr>
              <a:xfrm>
                <a:off x="401127" y="5184928"/>
                <a:ext cx="55258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0,34∗1100000=374000</m:t>
                    </m:r>
                  </m:oMath>
                </a14:m>
                <a:r>
                  <a:rPr lang="ru-RU" sz="2800" dirty="0">
                    <a:solidFill>
                      <a:srgbClr val="00B050"/>
                    </a:solidFill>
                  </a:rPr>
                  <a:t> </a:t>
                </a:r>
                <a:r>
                  <a:rPr lang="ru-RU" sz="2800" dirty="0">
                    <a:solidFill>
                      <a:srgbClr val="00B05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рублей</a:t>
                </a:r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3F3C291B-97EE-462B-9235-F71B47E86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27" y="5184928"/>
                <a:ext cx="5525872" cy="523220"/>
              </a:xfrm>
              <a:prstGeom prst="rect">
                <a:avLst/>
              </a:prstGeom>
              <a:blipFill>
                <a:blip r:embed="rId4"/>
                <a:stretch>
                  <a:fillRect t="-12941" r="-552" b="-329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1CB59F8-B59F-4BD2-988D-056D33C155BE}"/>
              </a:ext>
            </a:extLst>
          </p:cNvPr>
          <p:cNvSpPr txBox="1"/>
          <p:nvPr/>
        </p:nvSpPr>
        <p:spPr>
          <a:xfrm>
            <a:off x="4290646" y="5899027"/>
            <a:ext cx="400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Ответ: 374000</a:t>
            </a:r>
          </a:p>
        </p:txBody>
      </p:sp>
    </p:spTree>
    <p:extLst>
      <p:ext uri="{BB962C8B-B14F-4D97-AF65-F5344CB8AC3E}">
        <p14:creationId xmlns:p14="http://schemas.microsoft.com/office/powerpoint/2010/main" val="5055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3F4A4-C4F0-443D-8A3A-AFD5D6B1BDAA}"/>
              </a:ext>
            </a:extLst>
          </p:cNvPr>
          <p:cNvSpPr txBox="1">
            <a:spLocks/>
          </p:cNvSpPr>
          <p:nvPr/>
        </p:nvSpPr>
        <p:spPr>
          <a:xfrm>
            <a:off x="353777" y="28085"/>
            <a:ext cx="3936869" cy="7127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rgbClr val="90C226"/>
                </a:solidFill>
              </a:rPr>
              <a:t>Разбор заданий </a:t>
            </a:r>
            <a:endParaRPr lang="ru-RU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21A5368-14B9-4605-82EE-581938290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911" y="1841059"/>
            <a:ext cx="7015089" cy="501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DE6A4C6-5842-4BDD-A7AD-B0DBDD790C24}"/>
              </a:ext>
            </a:extLst>
          </p:cNvPr>
          <p:cNvSpPr/>
          <p:nvPr/>
        </p:nvSpPr>
        <p:spPr>
          <a:xfrm>
            <a:off x="121920" y="555627"/>
            <a:ext cx="9415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 рисунке изображен график производной функции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f(x)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определенной на интервале (−5; 7). Найдите промежутки убывания функции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f(x)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В ответе укажите сумму целых точек, входящих в эти промежутки.</a:t>
            </a:r>
            <a:endParaRPr lang="ru-RU" sz="2400" dirty="0"/>
          </a:p>
        </p:txBody>
      </p:sp>
      <p:sp>
        <p:nvSpPr>
          <p:cNvPr id="4" name="Стрелка: влево-вправо 3">
            <a:extLst>
              <a:ext uri="{FF2B5EF4-FFF2-40B4-BE49-F238E27FC236}">
                <a16:creationId xmlns:a16="http://schemas.microsoft.com/office/drawing/2014/main" id="{B6812E7A-8FC4-4DAE-B1FA-43A3EDE8960C}"/>
              </a:ext>
            </a:extLst>
          </p:cNvPr>
          <p:cNvSpPr/>
          <p:nvPr/>
        </p:nvSpPr>
        <p:spPr>
          <a:xfrm>
            <a:off x="6879102" y="4346917"/>
            <a:ext cx="4543864" cy="45719"/>
          </a:xfrm>
          <a:prstGeom prst="left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A7E43-6B4A-499B-B29C-E539DA4D292D}"/>
              </a:ext>
            </a:extLst>
          </p:cNvPr>
          <p:cNvSpPr txBox="1"/>
          <p:nvPr/>
        </p:nvSpPr>
        <p:spPr>
          <a:xfrm>
            <a:off x="6879102" y="4400312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1D2F58-B94C-48FC-9A1C-8A6EF010C629}"/>
              </a:ext>
            </a:extLst>
          </p:cNvPr>
          <p:cNvSpPr txBox="1"/>
          <p:nvPr/>
        </p:nvSpPr>
        <p:spPr>
          <a:xfrm>
            <a:off x="7357403" y="4400312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1C577B-5028-4F6C-8E0C-23217D55DD3D}"/>
              </a:ext>
            </a:extLst>
          </p:cNvPr>
          <p:cNvSpPr txBox="1"/>
          <p:nvPr/>
        </p:nvSpPr>
        <p:spPr>
          <a:xfrm>
            <a:off x="8979876" y="4431316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4B8B1-6636-40A2-9FF9-E1A0478ED3F7}"/>
              </a:ext>
            </a:extLst>
          </p:cNvPr>
          <p:cNvSpPr txBox="1"/>
          <p:nvPr/>
        </p:nvSpPr>
        <p:spPr>
          <a:xfrm>
            <a:off x="9502142" y="4431316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929B7-77AD-4CB8-B1FB-C02B4CBDDFBB}"/>
              </a:ext>
            </a:extLst>
          </p:cNvPr>
          <p:cNvSpPr txBox="1"/>
          <p:nvPr/>
        </p:nvSpPr>
        <p:spPr>
          <a:xfrm>
            <a:off x="9988062" y="4423609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C4E5A6-F3C1-43EA-AADB-CF2E23B967BD}"/>
              </a:ext>
            </a:extLst>
          </p:cNvPr>
          <p:cNvSpPr txBox="1"/>
          <p:nvPr/>
        </p:nvSpPr>
        <p:spPr>
          <a:xfrm>
            <a:off x="10466363" y="4445387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21303F-4DF4-4567-AE4A-4F5F4B89DF72}"/>
              </a:ext>
            </a:extLst>
          </p:cNvPr>
          <p:cNvSpPr txBox="1"/>
          <p:nvPr/>
        </p:nvSpPr>
        <p:spPr>
          <a:xfrm>
            <a:off x="10959903" y="4427466"/>
            <a:ext cx="478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4554D-42DE-42B6-8906-93521D585878}"/>
              </a:ext>
            </a:extLst>
          </p:cNvPr>
          <p:cNvSpPr txBox="1"/>
          <p:nvPr/>
        </p:nvSpPr>
        <p:spPr>
          <a:xfrm>
            <a:off x="131299" y="2846080"/>
            <a:ext cx="4698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-2+(-1)+0+1+2+3+4+5+6=18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6DD8A4-DCE2-40F8-BD58-7D73A389EFF6}"/>
              </a:ext>
            </a:extLst>
          </p:cNvPr>
          <p:cNvSpPr txBox="1"/>
          <p:nvPr/>
        </p:nvSpPr>
        <p:spPr>
          <a:xfrm>
            <a:off x="994830" y="5069034"/>
            <a:ext cx="400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Ответ: 18</a:t>
            </a:r>
          </a:p>
        </p:txBody>
      </p:sp>
    </p:spTree>
    <p:extLst>
      <p:ext uri="{BB962C8B-B14F-4D97-AF65-F5344CB8AC3E}">
        <p14:creationId xmlns:p14="http://schemas.microsoft.com/office/powerpoint/2010/main" val="16477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10" grpId="0"/>
      <p:bldP spid="11" grpId="0"/>
      <p:bldP spid="12" grpId="0"/>
      <p:bldP spid="6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94E04336-08AA-41C1-97E5-B409A39F0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11" y="471882"/>
            <a:ext cx="5795889" cy="386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740C19C3-2BD8-4943-9046-CA6F1ED62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589" y="0"/>
            <a:ext cx="5909412" cy="403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E39802D-FF2B-4930-8C6E-890FCD832A00}"/>
                  </a:ext>
                </a:extLst>
              </p:cNvPr>
              <p:cNvSpPr/>
              <p:nvPr/>
            </p:nvSpPr>
            <p:spPr>
              <a:xfrm>
                <a:off x="-137981" y="4385660"/>
                <a:ext cx="120947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Линия, по которой провисает цепь моста, имеет уравнение 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sz="2400">
                          <a:latin typeface="Cambria Math" panose="02040503050406030204" pitchFamily="18" charset="0"/>
                        </a:rPr>
                        <m:t>=0,0013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>
                          <a:latin typeface="Cambria Math" panose="02040503050406030204" pitchFamily="18" charset="0"/>
                        </a:rPr>
                        <m:t>−0,35</m:t>
                      </m:r>
                      <m:r>
                        <a:rPr lang="ru-RU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>
                          <a:latin typeface="Cambria Math" panose="02040503050406030204" pitchFamily="18" charset="0"/>
                        </a:rPr>
                        <m:t>+27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E39802D-FF2B-4930-8C6E-890FCD832A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7981" y="4385660"/>
                <a:ext cx="12094786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DCD90D3-042D-46B0-AE9C-B66B6F83CFCD}"/>
              </a:ext>
            </a:extLst>
          </p:cNvPr>
          <p:cNvSpPr txBox="1">
            <a:spLocks/>
          </p:cNvSpPr>
          <p:nvPr/>
        </p:nvSpPr>
        <p:spPr>
          <a:xfrm>
            <a:off x="1972543" y="0"/>
            <a:ext cx="3936869" cy="7127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rgbClr val="90C226"/>
                </a:solidFill>
              </a:rPr>
              <a:t>Вантовый мост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80148-E68D-4B3A-99D1-020583B57173}"/>
              </a:ext>
            </a:extLst>
          </p:cNvPr>
          <p:cNvSpPr txBox="1"/>
          <p:nvPr/>
        </p:nvSpPr>
        <p:spPr>
          <a:xfrm>
            <a:off x="300111" y="4897177"/>
            <a:ext cx="9209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Найдите длину ванты, расположенной в 30 метрах от пилона.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4731C90B-6C0B-4CDD-B9D5-3F592E44FF20}"/>
                  </a:ext>
                </a:extLst>
              </p:cNvPr>
              <p:cNvSpPr/>
              <p:nvPr/>
            </p:nvSpPr>
            <p:spPr>
              <a:xfrm>
                <a:off x="393895" y="5420360"/>
                <a:ext cx="90220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d>
                      <m:r>
                        <a:rPr lang="ru-RU" sz="2400">
                          <a:latin typeface="Cambria Math" panose="02040503050406030204" pitchFamily="18" charset="0"/>
                        </a:rPr>
                        <m:t>=0,0013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∗30</m:t>
                          </m:r>
                        </m:e>
                        <m:sup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>
                          <a:latin typeface="Cambria Math" panose="02040503050406030204" pitchFamily="18" charset="0"/>
                        </a:rPr>
                        <m:t>−0,35∗30+27=1,17−10,5+27=17,67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4731C90B-6C0B-4CDD-B9D5-3F592E44FF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95" y="5420360"/>
                <a:ext cx="9022081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46216F0-9F5A-4B3D-8C3C-B8405C495D30}"/>
              </a:ext>
            </a:extLst>
          </p:cNvPr>
          <p:cNvSpPr txBox="1"/>
          <p:nvPr/>
        </p:nvSpPr>
        <p:spPr>
          <a:xfrm>
            <a:off x="2514141" y="5943543"/>
            <a:ext cx="400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Ответ: 17,67</a:t>
            </a:r>
          </a:p>
        </p:txBody>
      </p:sp>
    </p:spTree>
    <p:extLst>
      <p:ext uri="{BB962C8B-B14F-4D97-AF65-F5344CB8AC3E}">
        <p14:creationId xmlns:p14="http://schemas.microsoft.com/office/powerpoint/2010/main" val="422451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3EA9CA9-3801-48DE-A42F-0BB4D7B98671}"/>
              </a:ext>
            </a:extLst>
          </p:cNvPr>
          <p:cNvSpPr/>
          <p:nvPr/>
        </p:nvSpPr>
        <p:spPr>
          <a:xfrm>
            <a:off x="353777" y="628307"/>
            <a:ext cx="114844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Первая труба пропускает на 1 литр воды в минуту меньше, чем вторая. Сколько литров воды в минуту пропускает первая труба, если резервуар объемом 110 литров она заполняет на 1 минуту дольше, чем вторая труба?</a:t>
            </a:r>
            <a:endParaRPr lang="ru-RU" sz="28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FC612C2-8863-4AC2-8CE4-32D20B4C25DC}"/>
              </a:ext>
            </a:extLst>
          </p:cNvPr>
          <p:cNvSpPr txBox="1">
            <a:spLocks/>
          </p:cNvSpPr>
          <p:nvPr/>
        </p:nvSpPr>
        <p:spPr>
          <a:xfrm>
            <a:off x="353777" y="28085"/>
            <a:ext cx="3936869" cy="7127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rgbClr val="90C226"/>
                </a:solidFill>
              </a:rPr>
              <a:t>Разбор заданий 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135CE84-E113-4844-BF53-8DAD4C52B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02811" y="1386338"/>
            <a:ext cx="4654794" cy="62323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0C28B0-9384-4F71-B671-1CEA545F3DEB}"/>
              </a:ext>
            </a:extLst>
          </p:cNvPr>
          <p:cNvSpPr txBox="1"/>
          <p:nvPr/>
        </p:nvSpPr>
        <p:spPr>
          <a:xfrm>
            <a:off x="7465969" y="5875750"/>
            <a:ext cx="400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Ответ: 1</a:t>
            </a:r>
            <a:r>
              <a:rPr lang="en-US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ru-RU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3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560D199-0E22-4C31-9270-40C2602232EE}"/>
              </a:ext>
            </a:extLst>
          </p:cNvPr>
          <p:cNvSpPr txBox="1">
            <a:spLocks/>
          </p:cNvSpPr>
          <p:nvPr/>
        </p:nvSpPr>
        <p:spPr>
          <a:xfrm>
            <a:off x="649198" y="0"/>
            <a:ext cx="3936869" cy="7127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rgbClr val="90C226"/>
                </a:solidFill>
              </a:rPr>
              <a:t>Разбор заданий </a:t>
            </a:r>
            <a:endParaRPr lang="ru-RU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D32CC8E-5A6C-489A-9731-8B74791D5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59" y="712763"/>
            <a:ext cx="11390142" cy="614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299BD4-1709-4937-9997-90F26EC6AC35}"/>
              </a:ext>
            </a:extLst>
          </p:cNvPr>
          <p:cNvSpPr txBox="1"/>
          <p:nvPr/>
        </p:nvSpPr>
        <p:spPr>
          <a:xfrm>
            <a:off x="7526215" y="4403188"/>
            <a:ext cx="423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Второй сухогруз переместился относительно первого за 12 мин</a:t>
            </a:r>
          </a:p>
        </p:txBody>
      </p:sp>
    </p:spTree>
    <p:extLst>
      <p:ext uri="{BB962C8B-B14F-4D97-AF65-F5344CB8AC3E}">
        <p14:creationId xmlns:p14="http://schemas.microsoft.com/office/powerpoint/2010/main" val="307529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06EC9F-269B-428E-A31D-E5D10AF8F917}"/>
              </a:ext>
            </a:extLst>
          </p:cNvPr>
          <p:cNvSpPr/>
          <p:nvPr/>
        </p:nvSpPr>
        <p:spPr>
          <a:xfrm>
            <a:off x="150054" y="712763"/>
            <a:ext cx="9556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Изюм получается в процессе сушки винограда. Сколько килограммов винограда потребуется для получения 20 килограммов изюма, если виноград содержит 90% воды, а изюм содержит 5% воды?</a:t>
            </a:r>
            <a:endParaRPr lang="ru-RU" sz="2400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B4C6458-9645-4586-B873-7933C8A26BC4}"/>
              </a:ext>
            </a:extLst>
          </p:cNvPr>
          <p:cNvSpPr txBox="1">
            <a:spLocks/>
          </p:cNvSpPr>
          <p:nvPr/>
        </p:nvSpPr>
        <p:spPr>
          <a:xfrm>
            <a:off x="649198" y="0"/>
            <a:ext cx="3936869" cy="71276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rgbClr val="90C226"/>
                </a:solidFill>
              </a:rPr>
              <a:t>Разбор заданий </a:t>
            </a:r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4B0FBFF5-E3DC-423E-BAA4-0C0B54015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2627"/>
              </p:ext>
            </p:extLst>
          </p:nvPr>
        </p:nvGraphicFramePr>
        <p:xfrm>
          <a:off x="492368" y="2238977"/>
          <a:ext cx="955665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647">
                  <a:extLst>
                    <a:ext uri="{9D8B030D-6E8A-4147-A177-3AD203B41FA5}">
                      <a16:colId xmlns:a16="http://schemas.microsoft.com/office/drawing/2014/main" val="551211276"/>
                    </a:ext>
                  </a:extLst>
                </a:gridCol>
                <a:gridCol w="2616591">
                  <a:extLst>
                    <a:ext uri="{9D8B030D-6E8A-4147-A177-3AD203B41FA5}">
                      <a16:colId xmlns:a16="http://schemas.microsoft.com/office/drawing/2014/main" val="3501569996"/>
                    </a:ext>
                  </a:extLst>
                </a:gridCol>
                <a:gridCol w="2649415">
                  <a:extLst>
                    <a:ext uri="{9D8B030D-6E8A-4147-A177-3AD203B41FA5}">
                      <a16:colId xmlns:a16="http://schemas.microsoft.com/office/drawing/2014/main" val="2082088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виноград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изюм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3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Масса влаги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5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Масса «сухого вещества»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20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Масса продукта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x</a:t>
                      </a:r>
                      <a:endParaRPr lang="ru-RU" sz="2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6209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39A5041-1811-4AA0-AD76-5BCA0B386C05}"/>
                  </a:ext>
                </a:extLst>
              </p:cNvPr>
              <p:cNvSpPr/>
              <p:nvPr/>
            </p:nvSpPr>
            <p:spPr>
              <a:xfrm>
                <a:off x="1226391" y="4477677"/>
                <a:ext cx="358579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0,95∗20=0,1</m:t>
                      </m:r>
                      <m:r>
                        <a:rPr lang="ru-RU" sz="3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39A5041-1811-4AA0-AD76-5BCA0B386C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391" y="4477677"/>
                <a:ext cx="358579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285FF16-5763-4CEE-8C78-66D878846683}"/>
                  </a:ext>
                </a:extLst>
              </p:cNvPr>
              <p:cNvSpPr/>
              <p:nvPr/>
            </p:nvSpPr>
            <p:spPr>
              <a:xfrm>
                <a:off x="1226391" y="5124008"/>
                <a:ext cx="504247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0,1</m:t>
                      </m:r>
                      <m:r>
                        <a:rPr lang="ru-RU" sz="3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6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=19,   </m:t>
                      </m:r>
                      <m:r>
                        <a:rPr lang="ru-RU" sz="36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6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=190</m:t>
                      </m:r>
                    </m:oMath>
                  </m:oMathPara>
                </a14:m>
                <a:endParaRPr lang="ru-RU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285FF16-5763-4CEE-8C78-66D8788466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391" y="5124008"/>
                <a:ext cx="5042471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36DECCE-3636-4530-AD70-8A12791A4E97}"/>
              </a:ext>
            </a:extLst>
          </p:cNvPr>
          <p:cNvSpPr txBox="1"/>
          <p:nvPr/>
        </p:nvSpPr>
        <p:spPr>
          <a:xfrm>
            <a:off x="5698129" y="5874844"/>
            <a:ext cx="400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Ответ: </a:t>
            </a:r>
            <a:r>
              <a:rPr lang="en-US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190</a:t>
            </a:r>
            <a:endParaRPr lang="ru-RU" sz="40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5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FE933DC-C6EC-4755-B9AB-2FBC36619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091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408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Times New Roman</vt:lpstr>
      <vt:lpstr>Times New Roman</vt:lpstr>
      <vt:lpstr>Trebuchet MS</vt:lpstr>
      <vt:lpstr>Wingdings 3</vt:lpstr>
      <vt:lpstr>Аспект</vt:lpstr>
      <vt:lpstr>Разбор заданий </vt:lpstr>
      <vt:lpstr>Разбор заданий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заданий </dc:title>
  <dc:creator>Лидия Гуртовая</dc:creator>
  <cp:lastModifiedBy>Лидия Гуртовая</cp:lastModifiedBy>
  <cp:revision>19</cp:revision>
  <dcterms:created xsi:type="dcterms:W3CDTF">2020-04-26T13:31:19Z</dcterms:created>
  <dcterms:modified xsi:type="dcterms:W3CDTF">2020-04-27T07:47:47Z</dcterms:modified>
</cp:coreProperties>
</file>